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5" r:id="rId20"/>
    <p:sldId id="277" r:id="rId21"/>
    <p:sldId id="278" r:id="rId22"/>
    <p:sldId id="279" r:id="rId23"/>
    <p:sldId id="280" r:id="rId24"/>
    <p:sldId id="274" r:id="rId25"/>
    <p:sldId id="282" r:id="rId26"/>
    <p:sldId id="283" r:id="rId27"/>
    <p:sldId id="285" r:id="rId28"/>
    <p:sldId id="284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o Jocic" initials="MJ" lastIdx="1" clrIdx="0">
    <p:extLst>
      <p:ext uri="{19B8F6BF-5375-455C-9EA6-DF929625EA0E}">
        <p15:presenceInfo xmlns:p15="http://schemas.microsoft.com/office/powerpoint/2012/main" userId="Marko Joc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775C-4FFE-476B-9CEE-A27D5F7F0BD7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E9E16-C854-4529-A1E8-D9D3E41DA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6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743C-938E-4170-A145-F570418AED82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61E0-0D7D-4F63-A29D-9086CC0E6A37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89A8-4B39-4BCF-AB72-2AA30E4FDF9F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F0E4-6ECE-4966-B363-C89AB862ECB3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6997-32CD-4EF0-BEB5-78BD33EFC4F6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F7F4-704C-4B28-A0A9-0C5F2A27C0CD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A9A8-7CA4-453F-AAA3-72D77EED18C1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7B00-9475-4D77-A5E2-D2CFB16A0EC1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0ED7-5C7E-4288-AC9B-ECCC955AD5E2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3AB5C0-B635-45E9-B156-4EC8B0CE8B0F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582F-2A13-4222-A571-76DCBEAF3316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8A3C29-F8F8-4126-A2E4-3D4BFC159AE7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tn-ai-lab/nm-201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Neuronske</a:t>
            </a:r>
            <a:r>
              <a:rPr lang="en-US" b="1" dirty="0" smtClean="0"/>
              <a:t> </a:t>
            </a:r>
            <a:r>
              <a:rPr lang="en-US" b="1" dirty="0" err="1" smtClean="0"/>
              <a:t>mre</a:t>
            </a:r>
            <a:r>
              <a:rPr lang="sr-Latn-RS" b="1" dirty="0" smtClean="0"/>
              <a:t>že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sr-Latn-RS" dirty="0" smtClean="0"/>
              <a:t>1. </a:t>
            </a:r>
            <a:r>
              <a:rPr lang="en-US" dirty="0" err="1" smtClean="0"/>
              <a:t>Uvod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b="1" dirty="0" smtClean="0"/>
              <a:t>Master akademske studije, zimski semestar 2015/2016</a:t>
            </a:r>
          </a:p>
          <a:p>
            <a:r>
              <a:rPr lang="sr-Latn-RS" b="1" dirty="0" smtClean="0"/>
              <a:t>Fakultet tehničkih nauka, novi sad</a:t>
            </a:r>
          </a:p>
          <a:p>
            <a:pPr algn="r"/>
            <a:r>
              <a:rPr lang="sr-Latn-RS" dirty="0" smtClean="0"/>
              <a:t>Msc </a:t>
            </a:r>
            <a:r>
              <a:rPr lang="sr-Latn-RS" smtClean="0"/>
              <a:t>Marko jocić, Phd đorđe obradović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6469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9" y="142874"/>
            <a:ext cx="7953375" cy="60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409" y="1765278"/>
            <a:ext cx="7017991" cy="454641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Generisanje naslova slika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146" y="1846263"/>
            <a:ext cx="6132034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Google-ova neuronska mreža uči gledanjem Youtube videa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38" y="1846263"/>
            <a:ext cx="6671050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274" y="1885950"/>
            <a:ext cx="3842209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Mašine koje uče da prepoznaju šta </a:t>
            </a:r>
            <a:r>
              <a:rPr lang="sr-Latn-RS" b="1" dirty="0" smtClean="0"/>
              <a:t>vide</a:t>
            </a:r>
            <a:r>
              <a:rPr lang="sr-Latn-RS" dirty="0" smtClean="0"/>
              <a:t> i </a:t>
            </a:r>
            <a:r>
              <a:rPr lang="sr-Latn-RS" b="1" dirty="0" smtClean="0"/>
              <a:t>čuju </a:t>
            </a:r>
            <a:r>
              <a:rPr lang="sr-Latn-RS" dirty="0" smtClean="0"/>
              <a:t>su u srcu vodećih IT kompanija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Google, Facebook, Apple, Amazon, Netflix, Microsoft...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http://cdn.arstechnica.net/wp-content/uploads/2014/04/cortana2-640x3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328051"/>
            <a:ext cx="2994623" cy="18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99" y="4562114"/>
            <a:ext cx="5167051" cy="1331640"/>
          </a:xfrm>
          <a:prstGeom prst="rect">
            <a:avLst/>
          </a:prstGeom>
        </p:spPr>
      </p:pic>
      <p:pic>
        <p:nvPicPr>
          <p:cNvPr id="2052" name="Picture 4" descr="http://media.idownloadblog.com/wp-content/uploads/2013/04/Google-Now-iOS-teaser-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5" y="1784729"/>
            <a:ext cx="4059318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Sentiment analiza i sumarizacija teksta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87" y="3073212"/>
            <a:ext cx="10058400" cy="29213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09" y="1883870"/>
            <a:ext cx="2633176" cy="1189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00" y="1883870"/>
            <a:ext cx="1588200" cy="1108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32" y="1825886"/>
            <a:ext cx="4623151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učenje sekvenci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7239"/>
            <a:ext cx="1600124" cy="19827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50" y="1893888"/>
            <a:ext cx="4935278" cy="38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rukopisa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4" y="2662086"/>
            <a:ext cx="4619625" cy="3472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8899" y="1770658"/>
            <a:ext cx="6657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 smtClean="0"/>
              <a:t>Koji je rukopis čovek, a koji mašine?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3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 kursu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Samo predavanja (bez vežbi)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Fokus na duboke neuronske mreže i duboko učenje - </a:t>
            </a:r>
            <a:r>
              <a:rPr lang="sr-Latn-RS" b="1" dirty="0" smtClean="0"/>
              <a:t>deep neural networks, deep learning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biti praktično orijentisana, ali uz prvobitno razumevanje teorije (i malo matematike)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trajati 6 nedelja (6 termina)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Nakon 6 nedelja (predavanja) dele se projekti koji se rade 6 nedelja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Ocena: Projekat + teorija (usmeno) = 70 + 30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Čim se projekat odbrani, odmah se polaže i teorija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Ukoliko se projekat ne odbrani u definisanom roku, smanjuje se broj poena koji nosi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Šekspira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512" y="1846263"/>
            <a:ext cx="4947302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Wikipedia članka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512" y="1846263"/>
            <a:ext cx="84433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Latex-a (ručno ispravljen)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1848426"/>
            <a:ext cx="7858125" cy="4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C koda (Linux source kod)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322" y="1846263"/>
            <a:ext cx="70276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</a:t>
            </a:r>
            <a:r>
              <a:rPr lang="en-US" dirty="0" err="1" smtClean="0"/>
              <a:t>generisanje</a:t>
            </a:r>
            <a:r>
              <a:rPr lang="en-US" dirty="0" smtClean="0"/>
              <a:t> Atari </a:t>
            </a:r>
            <a:r>
              <a:rPr lang="en-US" dirty="0" err="1" smtClean="0"/>
              <a:t>igrice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896987"/>
            <a:ext cx="6790276" cy="3769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37" y="5666025"/>
            <a:ext cx="3040951" cy="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Mašinsko učenje (i neuronske mreže)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Koriste se za probleme ekstrakcije osobina/svojstava/odlika (eng. feature extracting) iz podataka, a u cilju rešavanja mnogih različitih predvidljivih zadataka: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Predviđanja/prognoze (potrošnja energije, vreme, elementarne nepogode)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Manjak podataka (Netflix preporuke)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Detekcija anomalija (bezbednost, prevare, mutacije virusa)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Klasifikacija (procena rizika kredita, dijagnoza raka)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Rangiranje (Google pretraga, personalizacija pretraga)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Sumarizacija (pregled vesti, sentiment analiza socijalnih medija)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Donošenje odluka (veštačka inteligencija, robotika, trgovina)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Kada primeniti mašinsko 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7017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ljudska ekspertiza nije prisutna (navigacija na Marsu)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ljudi nisu u mogućnosti da objasne svoju ekspertizu (prepoznavanje govora, računarska vizija, prirodni jezik)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rešenje treba prilagoditi određenim slučajevima (biometrika, personalizacija)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je veličina problema jednostavno prevelika za ljudske ograničene sposobnosti rezonovanja (računanje ranga web stranica, reklame na Facebook stranicama)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00" y="1832150"/>
            <a:ext cx="2123476" cy="1593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288" y="3331196"/>
            <a:ext cx="2636918" cy="1477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19" y="4665060"/>
            <a:ext cx="2680650" cy="16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puno prostora za napredak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987" y="2018805"/>
            <a:ext cx="7594563" cy="39959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one-shot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7" y="1832610"/>
            <a:ext cx="6373212" cy="4022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5760" y="4901228"/>
            <a:ext cx="397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 smtClean="0"/>
              <a:t>Da li možete da pronađete ostale tufe?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Ostali izazovi: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Multi-task i prenos znanja (generalizacija) </a:t>
            </a:r>
            <a:r>
              <a:rPr lang="sr-Latn-RS" dirty="0" smtClean="0"/>
              <a:t>– da li neuronska mreža može nešto što je naučila na jednom primeru primeni na neki drugi primer?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Skaliranje i efikasnost </a:t>
            </a:r>
            <a:r>
              <a:rPr lang="sr-Latn-RS" dirty="0" smtClean="0"/>
              <a:t>– trenuno, duboke neuronske mreže jesu velike, ali za bolje rezultate moraju biti MNOGO veće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Sposobnost generisanja podataka </a:t>
            </a:r>
            <a:r>
              <a:rPr lang="sr-Latn-RS" dirty="0" smtClean="0"/>
              <a:t>– slike/videa na osnovu teksta, muzike na osnovu primera, čak i celih knjiga na osnovu ideja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Naprednije arhitekture </a:t>
            </a:r>
            <a:r>
              <a:rPr lang="sr-Latn-RS" dirty="0" smtClean="0"/>
              <a:t>veštačkih neuronskih mreža i veštačke inteligencije uopšte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b="1" dirty="0" smtClean="0"/>
              <a:t> Python (2.7), </a:t>
            </a:r>
            <a:r>
              <a:rPr lang="sr-Latn-RS" dirty="0" smtClean="0"/>
              <a:t>tačnije</a:t>
            </a:r>
            <a:r>
              <a:rPr lang="sr-Latn-RS" b="1" dirty="0" smtClean="0"/>
              <a:t> Anaconda</a:t>
            </a:r>
            <a:r>
              <a:rPr lang="sr-Latn-RS" dirty="0" smtClean="0"/>
              <a:t> – Python distribucija sa bibliotekama za naučno istraživanje: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Numpy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Sci-kit 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Matplotlib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IPython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... </a:t>
            </a:r>
            <a:r>
              <a:rPr lang="sr-Latn-RS" dirty="0"/>
              <a:t>i</a:t>
            </a:r>
            <a:r>
              <a:rPr lang="sr-Latn-RS" dirty="0" smtClean="0"/>
              <a:t> još 300 dodatnih paketa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OpenCV</a:t>
            </a:r>
            <a:r>
              <a:rPr lang="sr-Latn-RS" dirty="0" smtClean="0"/>
              <a:t> </a:t>
            </a:r>
            <a:r>
              <a:rPr lang="sr-Latn-RS" b="1" dirty="0" smtClean="0"/>
              <a:t>(3.0) </a:t>
            </a:r>
            <a:r>
              <a:rPr lang="sr-Latn-RS" dirty="0" smtClean="0"/>
              <a:t>– neće biti neophodan, ali može biti koristan za rad sa slikama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Theano (0.7)</a:t>
            </a:r>
            <a:r>
              <a:rPr lang="sr-Latn-RS" dirty="0" smtClean="0"/>
              <a:t> – biblioteka za numerička izračunavanja u Python-u: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Optimizuje matematičke izraze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Može da se izvršava na GPU (CUDA, OpenCL)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Keras (0.2)</a:t>
            </a:r>
            <a:r>
              <a:rPr lang="sr-Latn-RS" dirty="0" smtClean="0"/>
              <a:t> – biblioteka za neuronske mreže, bazirana na Theano</a:t>
            </a:r>
            <a:endParaRPr lang="sr-Latn-RS" dirty="0"/>
          </a:p>
        </p:txBody>
      </p:sp>
      <p:pic>
        <p:nvPicPr>
          <p:cNvPr id="1026" name="Picture 2" descr="https://upload.wikimedia.org/wikipedia/en/c/cd/Anacond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57" y="2465259"/>
            <a:ext cx="24384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Pitanja?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9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Materijali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sr-Latn-RS" dirty="0" smtClean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 smtClean="0"/>
          </a:p>
          <a:p>
            <a:pPr marL="0" indent="0" algn="ctr">
              <a:buNone/>
            </a:pPr>
            <a:r>
              <a:rPr lang="sr-Latn-RS" sz="4000" dirty="0">
                <a:hlinkClick r:id="rId2"/>
              </a:rPr>
              <a:t>https://github.com/ftn-ai-lab/nm-2015</a:t>
            </a:r>
            <a:endParaRPr lang="sr-Latn-RS" sz="4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prepoznavanje na prirodnim slikama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8555"/>
            <a:ext cx="2447839" cy="366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16" y="1852494"/>
            <a:ext cx="3788055" cy="4276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471" y="2158555"/>
            <a:ext cx="2571925" cy="40233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lica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1808163"/>
            <a:ext cx="3369515" cy="4075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24" y="2258076"/>
            <a:ext cx="4506601" cy="362556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33975" y="3667125"/>
            <a:ext cx="1123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pešaka</a:t>
            </a:r>
            <a:br>
              <a:rPr lang="sr-Latn-RS" dirty="0" smtClean="0"/>
            </a:br>
            <a:r>
              <a:rPr lang="sr-Latn-RS" dirty="0" smtClean="0"/>
              <a:t>(milioni obeleženih podataka)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845734"/>
            <a:ext cx="7379969" cy="429868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Još sličnih primena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1745"/>
            <a:ext cx="3457650" cy="255636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88" y="3209925"/>
            <a:ext cx="3885001" cy="2886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950" y="2043525"/>
            <a:ext cx="3108000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Inspiracija u neuro-naukama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475" y="1898634"/>
            <a:ext cx="3588696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mačkama pokazivane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različiti neuroni „okidaju“ na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mačke živele par meseci samo u svetu sa vertikalnim linijama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neuroni za horizontalne linije nikad nisu „okidali“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98634"/>
            <a:ext cx="3396560" cy="4265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171" y="2038551"/>
            <a:ext cx="2847353" cy="36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</TotalTime>
  <Words>1041</Words>
  <Application>Microsoft Office PowerPoint</Application>
  <PresentationFormat>Widescreen</PresentationFormat>
  <Paragraphs>146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Retrospect</vt:lpstr>
      <vt:lpstr>Neuronske mreže  1. Uvod</vt:lpstr>
      <vt:lpstr>O kursu</vt:lpstr>
      <vt:lpstr>Alati</vt:lpstr>
      <vt:lpstr>Materijali</vt:lpstr>
      <vt:lpstr>Primena: prepoznavanje na prirodnim slikama</vt:lpstr>
      <vt:lpstr>Primena: detekcija lica</vt:lpstr>
      <vt:lpstr>Primena: detekcija pešaka (milioni obeleženih podataka)</vt:lpstr>
      <vt:lpstr>Još sličnih primena</vt:lpstr>
      <vt:lpstr>Inspiracija u neuro-naukama</vt:lpstr>
      <vt:lpstr>PowerPoint Presentation</vt:lpstr>
      <vt:lpstr>Konvolutivne neuronske mreže</vt:lpstr>
      <vt:lpstr>Konvolutivne neuronske mreže </vt:lpstr>
      <vt:lpstr>Konvolutivne neuronske mreže </vt:lpstr>
      <vt:lpstr>Generisanje naslova slika</vt:lpstr>
      <vt:lpstr>Google-ova neuronska mreža uči gledanjem Youtube videa</vt:lpstr>
      <vt:lpstr>Mašine koje uče da prepoznaju šta vide i čuju su u srcu vodećih IT kompanija</vt:lpstr>
      <vt:lpstr>Sentiment analiza i sumarizacija teksta</vt:lpstr>
      <vt:lpstr>Rekurentne neuronske mreže - učenje sekvenci</vt:lpstr>
      <vt:lpstr>Rekurentne neuronske mreže - generisanje rukopisa</vt:lpstr>
      <vt:lpstr>Rekurentne neuronske mreže - generisanje Šekspira</vt:lpstr>
      <vt:lpstr>Rekurentne neuronske mreže - generisanje Wikipedia članka</vt:lpstr>
      <vt:lpstr>Rekurentne neuronske mreže - generisanje Latex-a (ručno ispravljen)</vt:lpstr>
      <vt:lpstr>Rekurentne neuronske mreže - generisanje C koda (Linux source kod)</vt:lpstr>
      <vt:lpstr>Rekurentne neuronske mreže - generisanje Atari igrice</vt:lpstr>
      <vt:lpstr>Mašinsko učenje (i neuronske mreže)</vt:lpstr>
      <vt:lpstr>Kada primeniti mašinsko učenje</vt:lpstr>
      <vt:lpstr>Izazovi: puno prostora za napredak</vt:lpstr>
      <vt:lpstr>Izazovi: one-shot learning</vt:lpstr>
      <vt:lpstr>Ostali izazovi: </vt:lpstr>
      <vt:lpstr>Pitanja?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Neuronske mreže</dc:title>
  <dc:creator>Marko Jocic</dc:creator>
  <cp:lastModifiedBy>Marko Jocic</cp:lastModifiedBy>
  <cp:revision>65</cp:revision>
  <dcterms:created xsi:type="dcterms:W3CDTF">2015-10-13T13:34:15Z</dcterms:created>
  <dcterms:modified xsi:type="dcterms:W3CDTF">2015-10-26T11:25:42Z</dcterms:modified>
</cp:coreProperties>
</file>